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71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57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FD71D-87D2-4789-BC93-C96004EB61B2}" type="datetimeFigureOut">
              <a:rPr lang="en-GB" smtClean="0"/>
              <a:t>10/03/2015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4DB9-A965-4373-8287-3475738699BF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5777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FD71D-87D2-4789-BC93-C96004EB61B2}" type="datetimeFigureOut">
              <a:rPr lang="en-GB" smtClean="0"/>
              <a:t>10/03/2015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4DB9-A965-4373-8287-3475738699BF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5293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FD71D-87D2-4789-BC93-C96004EB61B2}" type="datetimeFigureOut">
              <a:rPr lang="en-GB" smtClean="0"/>
              <a:t>10/03/2015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4DB9-A965-4373-8287-3475738699BF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383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FD71D-87D2-4789-BC93-C96004EB61B2}" type="datetimeFigureOut">
              <a:rPr lang="en-GB" smtClean="0"/>
              <a:t>10/03/2015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4DB9-A965-4373-8287-3475738699BF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7554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FD71D-87D2-4789-BC93-C96004EB61B2}" type="datetimeFigureOut">
              <a:rPr lang="en-GB" smtClean="0"/>
              <a:t>10/03/2015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4DB9-A965-4373-8287-3475738699BF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2956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FD71D-87D2-4789-BC93-C96004EB61B2}" type="datetimeFigureOut">
              <a:rPr lang="en-GB" smtClean="0"/>
              <a:t>10/03/2015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4DB9-A965-4373-8287-3475738699BF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4528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FD71D-87D2-4789-BC93-C96004EB61B2}" type="datetimeFigureOut">
              <a:rPr lang="en-GB" smtClean="0"/>
              <a:t>10/03/2015</a:t>
            </a:fld>
            <a:endParaRPr lang="en-GB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4DB9-A965-4373-8287-3475738699BF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7967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FD71D-87D2-4789-BC93-C96004EB61B2}" type="datetimeFigureOut">
              <a:rPr lang="en-GB" smtClean="0"/>
              <a:t>10/03/2015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4DB9-A965-4373-8287-3475738699BF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72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FD71D-87D2-4789-BC93-C96004EB61B2}" type="datetimeFigureOut">
              <a:rPr lang="en-GB" smtClean="0"/>
              <a:t>10/03/2015</a:t>
            </a:fld>
            <a:endParaRPr lang="en-GB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4DB9-A965-4373-8287-3475738699BF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6721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FD71D-87D2-4789-BC93-C96004EB61B2}" type="datetimeFigureOut">
              <a:rPr lang="en-GB" smtClean="0"/>
              <a:t>10/03/2015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4DB9-A965-4373-8287-3475738699BF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239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FD71D-87D2-4789-BC93-C96004EB61B2}" type="datetimeFigureOut">
              <a:rPr lang="en-GB" smtClean="0"/>
              <a:t>10/03/2015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4DB9-A965-4373-8287-3475738699BF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193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FD71D-87D2-4789-BC93-C96004EB61B2}" type="datetimeFigureOut">
              <a:rPr lang="en-GB" smtClean="0"/>
              <a:t>10/03/2015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64DB9-A965-4373-8287-3475738699BF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8868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moqups.com/Myrtille/4RWbguFz/p:ab1eda5f6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632966"/>
            <a:ext cx="9144000" cy="2387600"/>
          </a:xfrm>
        </p:spPr>
        <p:txBody>
          <a:bodyPr>
            <a:normAutofit/>
          </a:bodyPr>
          <a:lstStyle/>
          <a:p>
            <a:r>
              <a:rPr lang="fr-FR" sz="8800" dirty="0" smtClean="0">
                <a:latin typeface="SUNN" panose="02000500000000000000" pitchFamily="2" charset="0"/>
              </a:rPr>
              <a:t>The Fitness Social</a:t>
            </a:r>
            <a:endParaRPr lang="en-GB" sz="8800" dirty="0">
              <a:latin typeface="SUNN" panose="02000500000000000000" pitchFamily="2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269115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fr-FR" sz="4000" dirty="0" smtClean="0">
                <a:latin typeface="SUNN" panose="02000500000000000000" pitchFamily="2" charset="0"/>
              </a:rPr>
              <a:t>A social network for </a:t>
            </a:r>
            <a:r>
              <a:rPr lang="fr-FR" sz="4000" dirty="0" err="1" smtClean="0">
                <a:latin typeface="SUNN" panose="02000500000000000000" pitchFamily="2" charset="0"/>
              </a:rPr>
              <a:t>chill</a:t>
            </a:r>
            <a:r>
              <a:rPr lang="fr-FR" sz="4000" dirty="0" smtClean="0">
                <a:latin typeface="SUNN" panose="02000500000000000000" pitchFamily="2" charset="0"/>
              </a:rPr>
              <a:t> people </a:t>
            </a:r>
            <a:r>
              <a:rPr lang="en-US" sz="4000" dirty="0" smtClean="0">
                <a:latin typeface="SUNN" panose="02000500000000000000" pitchFamily="2" charset="0"/>
              </a:rPr>
              <a:t>who</a:t>
            </a:r>
            <a:r>
              <a:rPr lang="fr-FR" sz="4000" dirty="0" smtClean="0">
                <a:latin typeface="SUNN" panose="02000500000000000000" pitchFamily="2" charset="0"/>
              </a:rPr>
              <a:t> </a:t>
            </a:r>
            <a:r>
              <a:rPr lang="fr-FR" sz="4000" dirty="0" err="1" smtClean="0">
                <a:latin typeface="SUNN" panose="02000500000000000000" pitchFamily="2" charset="0"/>
              </a:rPr>
              <a:t>would</a:t>
            </a:r>
            <a:r>
              <a:rPr lang="fr-FR" sz="4000" dirty="0" smtClean="0">
                <a:latin typeface="SUNN" panose="02000500000000000000" pitchFamily="2" charset="0"/>
              </a:rPr>
              <a:t> </a:t>
            </a:r>
            <a:r>
              <a:rPr lang="fr-FR" sz="4000" dirty="0" err="1" smtClean="0">
                <a:latin typeface="SUNN" panose="02000500000000000000" pitchFamily="2" charset="0"/>
              </a:rPr>
              <a:t>like</a:t>
            </a:r>
            <a:r>
              <a:rPr lang="fr-FR" sz="4000" dirty="0" smtClean="0">
                <a:latin typeface="SUNN" panose="02000500000000000000" pitchFamily="2" charset="0"/>
              </a:rPr>
              <a:t> to </a:t>
            </a:r>
            <a:r>
              <a:rPr lang="fr-FR" sz="4000" dirty="0" err="1" smtClean="0">
                <a:latin typeface="SUNN" panose="02000500000000000000" pitchFamily="2" charset="0"/>
              </a:rPr>
              <a:t>keep</a:t>
            </a:r>
            <a:r>
              <a:rPr lang="fr-FR" sz="4000" dirty="0" smtClean="0">
                <a:latin typeface="SUNN" panose="02000500000000000000" pitchFamily="2" charset="0"/>
              </a:rPr>
              <a:t> </a:t>
            </a:r>
            <a:r>
              <a:rPr lang="fr-FR" sz="4000" dirty="0" err="1" smtClean="0">
                <a:latin typeface="SUNN" panose="02000500000000000000" pitchFamily="2" charset="0"/>
              </a:rPr>
              <a:t>their</a:t>
            </a:r>
            <a:r>
              <a:rPr lang="fr-FR" sz="4000" dirty="0" smtClean="0">
                <a:latin typeface="SUNN" panose="02000500000000000000" pitchFamily="2" charset="0"/>
              </a:rPr>
              <a:t> new </a:t>
            </a:r>
            <a:r>
              <a:rPr lang="fr-FR" sz="4000" dirty="0" err="1" smtClean="0">
                <a:latin typeface="SUNN" panose="02000500000000000000" pitchFamily="2" charset="0"/>
              </a:rPr>
              <a:t>year’s</a:t>
            </a:r>
            <a:r>
              <a:rPr lang="fr-FR" sz="4000" dirty="0" smtClean="0">
                <a:latin typeface="SUNN" panose="02000500000000000000" pitchFamily="2" charset="0"/>
              </a:rPr>
              <a:t> </a:t>
            </a:r>
            <a:r>
              <a:rPr lang="en-US" sz="4000" dirty="0" smtClean="0">
                <a:latin typeface="SUNN" panose="02000500000000000000" pitchFamily="2" charset="0"/>
              </a:rPr>
              <a:t>resolution</a:t>
            </a:r>
            <a:r>
              <a:rPr lang="fr-FR" sz="4000" dirty="0" smtClean="0">
                <a:latin typeface="SUNN" panose="02000500000000000000" pitchFamily="2" charset="0"/>
              </a:rPr>
              <a:t> for once </a:t>
            </a:r>
          </a:p>
          <a:p>
            <a:r>
              <a:rPr lang="fr-FR" sz="4000" dirty="0" smtClean="0">
                <a:latin typeface="SUNN" panose="02000500000000000000" pitchFamily="2" charset="0"/>
              </a:rPr>
              <a:t>(and </a:t>
            </a:r>
            <a:r>
              <a:rPr lang="fr-FR" sz="4000" dirty="0" err="1" smtClean="0">
                <a:latin typeface="SUNN" panose="02000500000000000000" pitchFamily="2" charset="0"/>
              </a:rPr>
              <a:t>don’t</a:t>
            </a:r>
            <a:r>
              <a:rPr lang="fr-FR" sz="4000" dirty="0" smtClean="0">
                <a:latin typeface="SUNN" panose="02000500000000000000" pitchFamily="2" charset="0"/>
              </a:rPr>
              <a:t> </a:t>
            </a:r>
            <a:r>
              <a:rPr lang="fr-FR" sz="4000" dirty="0" err="1" smtClean="0">
                <a:latin typeface="SUNN" panose="02000500000000000000" pitchFamily="2" charset="0"/>
              </a:rPr>
              <a:t>like</a:t>
            </a:r>
            <a:r>
              <a:rPr lang="fr-FR" sz="4000" dirty="0" smtClean="0">
                <a:latin typeface="SUNN" panose="02000500000000000000" pitchFamily="2" charset="0"/>
              </a:rPr>
              <a:t> to </a:t>
            </a:r>
            <a:r>
              <a:rPr lang="fr-FR" sz="4000" dirty="0" err="1" smtClean="0">
                <a:latin typeface="SUNN" panose="02000500000000000000" pitchFamily="2" charset="0"/>
              </a:rPr>
              <a:t>jog</a:t>
            </a:r>
            <a:r>
              <a:rPr lang="fr-FR" sz="4000" dirty="0" smtClean="0">
                <a:latin typeface="SUNN" panose="02000500000000000000" pitchFamily="2" charset="0"/>
              </a:rPr>
              <a:t>)</a:t>
            </a:r>
            <a:endParaRPr lang="en-GB" sz="4000" dirty="0">
              <a:latin typeface="SUNN" panose="02000500000000000000" pitchFamily="2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412" y="4915847"/>
            <a:ext cx="3131176" cy="168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4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>
                <a:latin typeface="SUNN" panose="02000500000000000000" pitchFamily="2" charset="0"/>
              </a:rPr>
              <a:t>Option 2</a:t>
            </a:r>
            <a:endParaRPr lang="en-US" sz="7200" dirty="0">
              <a:latin typeface="SUNN" panose="02000500000000000000" pitchFamily="2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2051297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>
                <a:latin typeface="SUNN" panose="02000500000000000000" pitchFamily="2" charset="0"/>
              </a:rPr>
              <a:t>Meghan tries to train by herself</a:t>
            </a:r>
          </a:p>
          <a:p>
            <a:pPr marL="0" indent="0" algn="ctr">
              <a:buNone/>
            </a:pPr>
            <a:endParaRPr lang="en-US" sz="4400" dirty="0">
              <a:latin typeface="SUNN" panose="02000500000000000000" pitchFamily="2" charset="0"/>
            </a:endParaRPr>
          </a:p>
          <a:p>
            <a:pPr marL="0" indent="0" algn="ctr">
              <a:buNone/>
            </a:pPr>
            <a:r>
              <a:rPr lang="en-US" sz="4400" dirty="0" smtClean="0">
                <a:latin typeface="SUNN" panose="02000500000000000000" pitchFamily="2" charset="0"/>
              </a:rPr>
              <a:t>She looks up videos on </a:t>
            </a:r>
            <a:r>
              <a:rPr lang="en-US" sz="4400" dirty="0" err="1" smtClean="0">
                <a:latin typeface="SUNN" panose="02000500000000000000" pitchFamily="2" charset="0"/>
              </a:rPr>
              <a:t>youtube</a:t>
            </a:r>
            <a:endParaRPr lang="en-US" sz="4400" dirty="0" smtClean="0">
              <a:latin typeface="SUNN" panose="02000500000000000000" pitchFamily="2" charset="0"/>
            </a:endParaRPr>
          </a:p>
          <a:p>
            <a:pPr marL="0" indent="0" algn="ctr">
              <a:buNone/>
            </a:pPr>
            <a:endParaRPr lang="en-US" sz="4400" dirty="0" smtClean="0">
              <a:latin typeface="SUNN" panose="02000500000000000000" pitchFamily="2" charset="0"/>
            </a:endParaRPr>
          </a:p>
          <a:p>
            <a:pPr marL="0" indent="0" algn="ctr">
              <a:buNone/>
            </a:pPr>
            <a:r>
              <a:rPr lang="en-US" sz="4400" dirty="0" smtClean="0">
                <a:latin typeface="SUNN" panose="02000500000000000000" pitchFamily="2" charset="0"/>
              </a:rPr>
              <a:t>But there are too many!!!</a:t>
            </a:r>
          </a:p>
          <a:p>
            <a:pPr marL="0" indent="0" algn="ctr">
              <a:buNone/>
            </a:pPr>
            <a:endParaRPr lang="en-US" sz="4400" dirty="0" smtClean="0">
              <a:latin typeface="SUNN" panose="02000500000000000000" pitchFamily="2" charset="0"/>
            </a:endParaRPr>
          </a:p>
          <a:p>
            <a:pPr marL="0" indent="0" algn="ctr">
              <a:buNone/>
            </a:pPr>
            <a:endParaRPr lang="en-US" sz="4400" dirty="0">
              <a:latin typeface="SUNN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70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SUNN" panose="02000500000000000000" pitchFamily="2" charset="0"/>
              </a:rPr>
              <a:t>Meghan is lost and getting fat</a:t>
            </a:r>
            <a:endParaRPr lang="en-US" dirty="0">
              <a:latin typeface="SUNN" panose="02000500000000000000" pitchFamily="2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127" y="2018966"/>
            <a:ext cx="7077746" cy="383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3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 smtClean="0">
                <a:latin typeface="SUNN" panose="02000500000000000000" pitchFamily="2" charset="0"/>
              </a:rPr>
              <a:t>Option 3</a:t>
            </a:r>
            <a:endParaRPr lang="en-US" sz="7200" dirty="0">
              <a:latin typeface="SUNN" panose="02000500000000000000" pitchFamily="2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>
                <a:latin typeface="SUNN" panose="02000500000000000000" pitchFamily="2" charset="0"/>
              </a:rPr>
              <a:t>Meghan goes to the deepest depth of the internet</a:t>
            </a:r>
          </a:p>
          <a:p>
            <a:pPr marL="0" indent="0" algn="ctr">
              <a:buNone/>
            </a:pPr>
            <a:endParaRPr lang="en-US" sz="4400" dirty="0">
              <a:latin typeface="SUNN" panose="02000500000000000000" pitchFamily="2" charset="0"/>
            </a:endParaRPr>
          </a:p>
          <a:p>
            <a:pPr marL="0" indent="0" algn="ctr">
              <a:buNone/>
            </a:pPr>
            <a:r>
              <a:rPr lang="en-US" sz="4400" dirty="0" smtClean="0">
                <a:latin typeface="SUNN" panose="02000500000000000000" pitchFamily="2" charset="0"/>
              </a:rPr>
              <a:t>And finally</a:t>
            </a:r>
          </a:p>
          <a:p>
            <a:pPr marL="0" indent="0" algn="ctr">
              <a:buNone/>
            </a:pPr>
            <a:endParaRPr lang="en-US" sz="4400" dirty="0">
              <a:latin typeface="SUNN" panose="02000500000000000000" pitchFamily="2" charset="0"/>
            </a:endParaRPr>
          </a:p>
          <a:p>
            <a:pPr marL="0" indent="0" algn="ctr">
              <a:buNone/>
            </a:pPr>
            <a:r>
              <a:rPr lang="en-US" sz="4400" dirty="0" smtClean="0">
                <a:latin typeface="SUNN" panose="02000500000000000000" pitchFamily="2" charset="0"/>
              </a:rPr>
              <a:t>FINALLY!</a:t>
            </a:r>
            <a:endParaRPr lang="en-US" sz="4400" dirty="0">
              <a:latin typeface="SUNN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23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>
                <a:latin typeface="SUNN" panose="02000500000000000000" pitchFamily="2" charset="0"/>
              </a:rPr>
              <a:t>She finds it</a:t>
            </a:r>
          </a:p>
          <a:p>
            <a:pPr marL="0" indent="0" algn="ctr">
              <a:buNone/>
            </a:pPr>
            <a:endParaRPr lang="en-US" sz="4400" dirty="0">
              <a:latin typeface="SUNN" panose="02000500000000000000" pitchFamily="2" charset="0"/>
            </a:endParaRPr>
          </a:p>
        </p:txBody>
      </p:sp>
      <p:sp>
        <p:nvSpPr>
          <p:cNvPr id="4" name="Ruban vers le haut 3"/>
          <p:cNvSpPr/>
          <p:nvPr/>
        </p:nvSpPr>
        <p:spPr>
          <a:xfrm>
            <a:off x="3913031" y="3013657"/>
            <a:ext cx="4365938" cy="1468191"/>
          </a:xfrm>
          <a:prstGeom prst="ribbon2">
            <a:avLst>
              <a:gd name="adj1" fmla="val 16667"/>
              <a:gd name="adj2" fmla="val 7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latin typeface="SUNN" panose="02000500000000000000" pitchFamily="2" charset="0"/>
              </a:rPr>
              <a:t>The Fitness Social</a:t>
            </a:r>
            <a:endParaRPr lang="en-US" sz="4400" dirty="0">
              <a:latin typeface="SUNN" panose="02000500000000000000" pitchFamily="2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965" y="4952864"/>
            <a:ext cx="2950529" cy="165819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2" y="2180084"/>
            <a:ext cx="2741366" cy="203828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352" y="3013657"/>
            <a:ext cx="2571750" cy="1524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511" y="4952864"/>
            <a:ext cx="4018272" cy="176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48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7200" dirty="0" smtClean="0">
                <a:latin typeface="SUNN" panose="02000500000000000000" pitchFamily="2" charset="0"/>
              </a:rPr>
              <a:t>Let’s see how Meghan can use the website</a:t>
            </a:r>
            <a:endParaRPr lang="en-GB" sz="7200" dirty="0">
              <a:latin typeface="SUNN" panose="02000500000000000000" pitchFamily="2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67755" y="2855935"/>
            <a:ext cx="8267163" cy="55696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3600" b="1" dirty="0" smtClean="0">
                <a:latin typeface="SUNN" panose="02000500000000000000" pitchFamily="2" charset="0"/>
                <a:hlinkClick r:id="rId2"/>
              </a:rPr>
              <a:t>https://moqups.com/Myrtille/4RWbguFz/p:ab1eda5f6</a:t>
            </a:r>
            <a:endParaRPr lang="en-GB" sz="3600" b="1" dirty="0">
              <a:latin typeface="SUNN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66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297662"/>
            <a:ext cx="10515600" cy="637359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 smtClean="0">
                <a:latin typeface="SUNN" panose="02000500000000000000" pitchFamily="2" charset="0"/>
              </a:rPr>
              <a:t>Meghan is all red, sweaty, and wants to die</a:t>
            </a:r>
          </a:p>
          <a:p>
            <a:pPr marL="0" indent="0" algn="ctr">
              <a:buNone/>
            </a:pPr>
            <a:endParaRPr lang="en-US" sz="5400" dirty="0">
              <a:latin typeface="SUNN" panose="02000500000000000000" pitchFamily="2" charset="0"/>
            </a:endParaRPr>
          </a:p>
          <a:p>
            <a:pPr marL="0" indent="0" algn="ctr">
              <a:buNone/>
            </a:pPr>
            <a:endParaRPr lang="en-US" sz="5400" dirty="0" smtClean="0">
              <a:latin typeface="SUNN" panose="02000500000000000000" pitchFamily="2" charset="0"/>
            </a:endParaRPr>
          </a:p>
          <a:p>
            <a:pPr marL="0" indent="0" algn="ctr">
              <a:buNone/>
            </a:pPr>
            <a:endParaRPr lang="en-US" sz="5400" dirty="0">
              <a:latin typeface="SUNN" panose="02000500000000000000" pitchFamily="2" charset="0"/>
            </a:endParaRPr>
          </a:p>
          <a:p>
            <a:pPr marL="0" indent="0" algn="ctr">
              <a:buNone/>
            </a:pPr>
            <a:endParaRPr lang="en-US" sz="5400" dirty="0" smtClean="0">
              <a:latin typeface="SUNN" panose="02000500000000000000" pitchFamily="2" charset="0"/>
            </a:endParaRPr>
          </a:p>
          <a:p>
            <a:pPr marL="0" indent="0" algn="ctr">
              <a:buNone/>
            </a:pPr>
            <a:endParaRPr lang="en-US" sz="5400" dirty="0">
              <a:latin typeface="SUNN" panose="02000500000000000000" pitchFamily="2" charset="0"/>
            </a:endParaRPr>
          </a:p>
          <a:p>
            <a:pPr marL="0" indent="0" algn="ctr">
              <a:buNone/>
            </a:pPr>
            <a:r>
              <a:rPr lang="en-US" sz="5400" dirty="0" smtClean="0">
                <a:latin typeface="SUNN" panose="02000500000000000000" pitchFamily="2" charset="0"/>
              </a:rPr>
              <a:t>It was a great work out!</a:t>
            </a:r>
            <a:endParaRPr lang="en-US" sz="5400" dirty="0">
              <a:latin typeface="SUNN" panose="02000500000000000000" pitchFamily="2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290" y="2025203"/>
            <a:ext cx="4762500" cy="2440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18" y="2025203"/>
            <a:ext cx="3660000" cy="2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0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403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 smtClean="0">
                <a:latin typeface="SUNN" panose="02000500000000000000" pitchFamily="2" charset="0"/>
              </a:rPr>
              <a:t>Thanks The Fitness Social, Meghan is happy!</a:t>
            </a:r>
          </a:p>
          <a:p>
            <a:pPr marL="0" indent="0" algn="ctr">
              <a:buNone/>
            </a:pPr>
            <a:r>
              <a:rPr lang="en-US" sz="4800" dirty="0" smtClean="0">
                <a:latin typeface="SUNN" panose="02000500000000000000" pitchFamily="2" charset="0"/>
              </a:rPr>
              <a:t>She can eat as much cake as she wants</a:t>
            </a:r>
          </a:p>
          <a:p>
            <a:pPr marL="0" indent="0" algn="ctr">
              <a:buNone/>
            </a:pPr>
            <a:r>
              <a:rPr lang="en-US" sz="4800" dirty="0" smtClean="0">
                <a:latin typeface="SUNN" panose="02000500000000000000" pitchFamily="2" charset="0"/>
              </a:rPr>
              <a:t>Without feeling guilty because of the societal norms forced upon her!!</a:t>
            </a:r>
          </a:p>
          <a:p>
            <a:pPr marL="0" indent="0" algn="ctr">
              <a:buNone/>
            </a:pPr>
            <a:endParaRPr lang="en-US" sz="4800" dirty="0">
              <a:latin typeface="SUNN" panose="02000500000000000000" pitchFamily="2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561" y="4244149"/>
            <a:ext cx="4192878" cy="235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04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 smtClean="0">
                <a:latin typeface="SUNN" panose="02000500000000000000" pitchFamily="2" charset="0"/>
              </a:rPr>
              <a:t>What, why and who for</a:t>
            </a:r>
            <a:endParaRPr lang="en-US" sz="7200" dirty="0">
              <a:latin typeface="SUNN" panose="02000500000000000000" pitchFamily="2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 smtClean="0">
                <a:latin typeface="SUNN" panose="02000500000000000000" pitchFamily="2" charset="0"/>
              </a:rPr>
              <a:t> a social network for people who want to work out but are not already gym addict/do not have an iron will.</a:t>
            </a:r>
          </a:p>
          <a:p>
            <a:r>
              <a:rPr lang="en-US" sz="3600" dirty="0" smtClean="0">
                <a:latin typeface="SUNN" panose="02000500000000000000" pitchFamily="2" charset="0"/>
              </a:rPr>
              <a:t>16-30 + , middle class (no money to spare on a private instructor)</a:t>
            </a:r>
          </a:p>
          <a:p>
            <a:r>
              <a:rPr lang="en-US" sz="3600" dirty="0" smtClean="0">
                <a:latin typeface="SUNN" panose="02000500000000000000" pitchFamily="2" charset="0"/>
              </a:rPr>
              <a:t>Lack of proper support &amp; sharing space for people working out and not taking themselves seriously</a:t>
            </a:r>
          </a:p>
          <a:p>
            <a:r>
              <a:rPr lang="en-US" sz="3600" b="1" dirty="0" smtClean="0">
                <a:latin typeface="SUNN" panose="02000500000000000000" pitchFamily="2" charset="0"/>
              </a:rPr>
              <a:t>“The gym? No thanks, everyone’s crazy there” </a:t>
            </a:r>
            <a:r>
              <a:rPr lang="en-US" sz="3600" dirty="0" smtClean="0">
                <a:latin typeface="SUNN" panose="02000500000000000000" pitchFamily="2" charset="0"/>
              </a:rPr>
              <a:t>– Elisa, 21, not a gym addict, </a:t>
            </a:r>
            <a:r>
              <a:rPr lang="en-US" sz="3600" dirty="0" err="1" smtClean="0">
                <a:latin typeface="SUNN" panose="02000500000000000000" pitchFamily="2" charset="0"/>
              </a:rPr>
              <a:t>kinda</a:t>
            </a:r>
            <a:r>
              <a:rPr lang="en-US" sz="3600" dirty="0" smtClean="0">
                <a:latin typeface="SUNN" panose="02000500000000000000" pitchFamily="2" charset="0"/>
              </a:rPr>
              <a:t> would like to </a:t>
            </a:r>
            <a:r>
              <a:rPr lang="en-US" sz="3600" dirty="0" err="1" smtClean="0">
                <a:latin typeface="SUNN" panose="02000500000000000000" pitchFamily="2" charset="0"/>
              </a:rPr>
              <a:t>wOrk</a:t>
            </a:r>
            <a:r>
              <a:rPr lang="en-US" sz="3600" dirty="0" smtClean="0">
                <a:latin typeface="SUNN" panose="02000500000000000000" pitchFamily="2" charset="0"/>
              </a:rPr>
              <a:t> out from time to time</a:t>
            </a:r>
          </a:p>
          <a:p>
            <a:r>
              <a:rPr lang="en-US" sz="3600" b="1" dirty="0" smtClean="0">
                <a:latin typeface="SUNN" panose="02000500000000000000" pitchFamily="2" charset="0"/>
              </a:rPr>
              <a:t>“I tried to do some ab work before going to bed, </a:t>
            </a:r>
            <a:r>
              <a:rPr lang="en-US" sz="3600" b="1" dirty="0" err="1" smtClean="0">
                <a:latin typeface="SUNN" panose="02000500000000000000" pitchFamily="2" charset="0"/>
              </a:rPr>
              <a:t>i</a:t>
            </a:r>
            <a:r>
              <a:rPr lang="en-US" sz="3600" b="1" dirty="0" smtClean="0">
                <a:latin typeface="SUNN" panose="02000500000000000000" pitchFamily="2" charset="0"/>
              </a:rPr>
              <a:t> held on for two weeks, then I missed one night and I was done</a:t>
            </a:r>
            <a:r>
              <a:rPr lang="en-US" sz="3600" dirty="0" smtClean="0">
                <a:latin typeface="SUNN" panose="02000500000000000000" pitchFamily="2" charset="0"/>
              </a:rPr>
              <a:t>” – Pauline, 22, total babe, does not need to work out but would like to anyway</a:t>
            </a:r>
          </a:p>
        </p:txBody>
      </p:sp>
    </p:spTree>
    <p:extLst>
      <p:ext uri="{BB962C8B-B14F-4D97-AF65-F5344CB8AC3E}">
        <p14:creationId xmlns:p14="http://schemas.microsoft.com/office/powerpoint/2010/main" val="207184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9769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>
                <a:latin typeface="SUNN" panose="02000500000000000000" pitchFamily="2" charset="0"/>
              </a:rPr>
              <a:t>Competitor analysis: </a:t>
            </a:r>
            <a:r>
              <a:rPr lang="en-US" sz="7200" dirty="0" err="1" smtClean="0">
                <a:latin typeface="SUNN" panose="02000500000000000000" pitchFamily="2" charset="0"/>
              </a:rPr>
              <a:t>Blogilates</a:t>
            </a:r>
            <a:r>
              <a:rPr lang="en-US" sz="7200" dirty="0" smtClean="0">
                <a:latin typeface="SUNN" panose="02000500000000000000" pitchFamily="2" charset="0"/>
              </a:rPr>
              <a:t> &amp; </a:t>
            </a:r>
            <a:r>
              <a:rPr lang="en-US" sz="7200" dirty="0" err="1" smtClean="0">
                <a:latin typeface="SUNN" panose="02000500000000000000" pitchFamily="2" charset="0"/>
              </a:rPr>
              <a:t>Fitocracy</a:t>
            </a:r>
            <a:endParaRPr lang="en-US" sz="7200" dirty="0">
              <a:latin typeface="SUNN" panose="02000500000000000000" pitchFamily="2" charset="0"/>
            </a:endParaRP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351" r="1133" b="5215"/>
          <a:stretch/>
        </p:blipFill>
        <p:spPr>
          <a:xfrm>
            <a:off x="5193764" y="1440775"/>
            <a:ext cx="6404734" cy="285666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t="15625" r="1333" b="5150"/>
          <a:stretch/>
        </p:blipFill>
        <p:spPr>
          <a:xfrm>
            <a:off x="193183" y="3933130"/>
            <a:ext cx="6379336" cy="287991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06371" y="1440775"/>
            <a:ext cx="517962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SUNN" panose="02000500000000000000" pitchFamily="2" charset="0"/>
              </a:rPr>
              <a:t>Nice &amp; aiming at same target, although very girly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SUNN" panose="02000500000000000000" pitchFamily="2" charset="0"/>
              </a:rPr>
              <a:t>Blog – follow only 1 person, no actual community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SUNN" panose="02000500000000000000" pitchFamily="2" charset="0"/>
              </a:rPr>
              <a:t>You can post &amp; blog about it, but in the same way</a:t>
            </a:r>
            <a:br>
              <a:rPr lang="en-US" sz="3200" dirty="0" smtClean="0">
                <a:latin typeface="SUNN" panose="02000500000000000000" pitchFamily="2" charset="0"/>
              </a:rPr>
            </a:br>
            <a:r>
              <a:rPr lang="en-US" sz="3200" dirty="0" smtClean="0">
                <a:latin typeface="SUNN" panose="02000500000000000000" pitchFamily="2" charset="0"/>
              </a:rPr>
              <a:t>you would follow a famous diet</a:t>
            </a:r>
          </a:p>
          <a:p>
            <a:endParaRPr lang="en-US" sz="3200" dirty="0" smtClean="0">
              <a:latin typeface="SUNN" panose="020005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 smtClean="0">
              <a:latin typeface="SUNN" panose="02000500000000000000" pitchFamily="2" charset="0"/>
            </a:endParaRPr>
          </a:p>
          <a:p>
            <a:r>
              <a:rPr lang="en-US" sz="3200" dirty="0">
                <a:latin typeface="SUNN" panose="02000500000000000000" pitchFamily="2" charset="0"/>
              </a:rPr>
              <a:t> 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6659331" y="4463294"/>
            <a:ext cx="544251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SUNN" panose="02000500000000000000" pitchFamily="2" charset="0"/>
              </a:rPr>
              <a:t>For gym fanatics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SUNN" panose="02000500000000000000" pitchFamily="2" charset="0"/>
              </a:rPr>
              <a:t>Very confusing if not already experienced in the topic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SUNN" panose="02000500000000000000" pitchFamily="2" charset="0"/>
              </a:rPr>
              <a:t>Freemium, pay to follow a plan made by other users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SUNN" panose="02000500000000000000" pitchFamily="2" charset="0"/>
              </a:rPr>
              <a:t>scary </a:t>
            </a:r>
            <a:endParaRPr lang="en-US" sz="3200" dirty="0">
              <a:latin typeface="SUNN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51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 smtClean="0">
                <a:latin typeface="SUNN" panose="02000500000000000000" pitchFamily="2" charset="0"/>
              </a:rPr>
              <a:t>Inspirations</a:t>
            </a:r>
            <a:endParaRPr lang="en-US" sz="7200" dirty="0">
              <a:latin typeface="SUNN" panose="02000500000000000000" pitchFamily="2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t="16105" r="1052" b="5273"/>
          <a:stretch/>
        </p:blipFill>
        <p:spPr>
          <a:xfrm>
            <a:off x="204259" y="1690688"/>
            <a:ext cx="6947734" cy="310380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90" y="547689"/>
            <a:ext cx="4163800" cy="538980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406" y="2951408"/>
            <a:ext cx="3906592" cy="390659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5"/>
          <a:srcRect l="31169" t="16065" r="16993" b="5355"/>
          <a:stretch/>
        </p:blipFill>
        <p:spPr>
          <a:xfrm>
            <a:off x="1353023" y="3271905"/>
            <a:ext cx="3898694" cy="332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7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623997" cy="182428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 smtClean="0">
                <a:latin typeface="SUNN" panose="02000500000000000000" pitchFamily="2" charset="0"/>
              </a:rPr>
              <a:t>The fitness social is the perfect mix between scary gym warriors networks &amp; fitness blog communities</a:t>
            </a:r>
            <a:endParaRPr lang="en-US" sz="7200" dirty="0">
              <a:latin typeface="SUNN" panose="02000500000000000000" pitchFamily="2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365161" y="2807594"/>
            <a:ext cx="80879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SUNN" panose="02000500000000000000" pitchFamily="2" charset="0"/>
              </a:rPr>
              <a:t>Fun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SUNN" panose="02000500000000000000" pitchFamily="2" charset="0"/>
              </a:rPr>
              <a:t>Guidance throughout registering &amp; after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SUNN" panose="02000500000000000000" pitchFamily="2" charset="0"/>
              </a:rPr>
              <a:t>No freemium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SUNN" panose="02000500000000000000" pitchFamily="2" charset="0"/>
              </a:rPr>
              <a:t>Not scary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SUNN" panose="02000500000000000000" pitchFamily="2" charset="0"/>
              </a:rPr>
              <a:t>You’re not alone anymore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696" y="2807594"/>
            <a:ext cx="476250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4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654" y="100906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>
                <a:latin typeface="SUNN" panose="02000500000000000000" pitchFamily="2" charset="0"/>
              </a:rPr>
              <a:t>Character study : meet </a:t>
            </a:r>
            <a:r>
              <a:rPr lang="en-US" sz="7200" dirty="0" err="1" smtClean="0">
                <a:latin typeface="SUNN" panose="02000500000000000000" pitchFamily="2" charset="0"/>
              </a:rPr>
              <a:t>meghan</a:t>
            </a:r>
            <a:endParaRPr lang="en-US" sz="7200" dirty="0">
              <a:latin typeface="SUNN" panose="02000500000000000000" pitchFamily="2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3654" y="200592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600" dirty="0" smtClean="0"/>
          </a:p>
          <a:p>
            <a:endParaRPr lang="en-US" sz="3600" dirty="0">
              <a:latin typeface="SUNN" panose="02000500000000000000" pitchFamily="2" charset="0"/>
            </a:endParaRPr>
          </a:p>
          <a:p>
            <a:r>
              <a:rPr lang="en-US" sz="3600" dirty="0" smtClean="0">
                <a:latin typeface="SUNN" panose="02000500000000000000" pitchFamily="2" charset="0"/>
              </a:rPr>
              <a:t>20’s, average size, broke student</a:t>
            </a:r>
          </a:p>
          <a:p>
            <a:pPr marL="0" indent="0">
              <a:buNone/>
            </a:pPr>
            <a:endParaRPr lang="en-US" sz="3600" dirty="0" smtClean="0">
              <a:latin typeface="SUNN" panose="02000500000000000000" pitchFamily="2" charset="0"/>
            </a:endParaRPr>
          </a:p>
          <a:p>
            <a:r>
              <a:rPr lang="en-US" sz="3600" dirty="0" smtClean="0">
                <a:latin typeface="SUNN" panose="02000500000000000000" pitchFamily="2" charset="0"/>
              </a:rPr>
              <a:t> Would like to work out, but lacks both motivation &amp; knowledge</a:t>
            </a:r>
          </a:p>
          <a:p>
            <a:endParaRPr lang="en-US" sz="3600" dirty="0">
              <a:latin typeface="SUNN" panose="02000500000000000000" pitchFamily="2" charset="0"/>
            </a:endParaRPr>
          </a:p>
          <a:p>
            <a:r>
              <a:rPr lang="en-US" sz="3600" dirty="0" smtClean="0">
                <a:latin typeface="SUNN" panose="02000500000000000000" pitchFamily="2" charset="0"/>
              </a:rPr>
              <a:t>Meghan has several options</a:t>
            </a:r>
          </a:p>
        </p:txBody>
      </p:sp>
    </p:spTree>
    <p:extLst>
      <p:ext uri="{BB962C8B-B14F-4D97-AF65-F5344CB8AC3E}">
        <p14:creationId xmlns:p14="http://schemas.microsoft.com/office/powerpoint/2010/main" val="101273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99271" y="1932984"/>
            <a:ext cx="59077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latin typeface="SUNN" panose="02000500000000000000" pitchFamily="2" charset="0"/>
              </a:rPr>
              <a:t>She tries to ask her friend </a:t>
            </a:r>
            <a:r>
              <a:rPr lang="en-US" sz="4000" dirty="0" err="1" smtClean="0">
                <a:latin typeface="SUNN" panose="02000500000000000000" pitchFamily="2" charset="0"/>
              </a:rPr>
              <a:t>chloe</a:t>
            </a:r>
            <a:r>
              <a:rPr lang="en-US" sz="4000" dirty="0" smtClean="0">
                <a:latin typeface="SUNN" panose="02000500000000000000" pitchFamily="2" charset="0"/>
              </a:rPr>
              <a:t> to be her</a:t>
            </a:r>
            <a:endParaRPr lang="en-US" sz="4000" dirty="0"/>
          </a:p>
        </p:txBody>
      </p:sp>
      <p:sp>
        <p:nvSpPr>
          <p:cNvPr id="5" name="Ruban vers le haut 4"/>
          <p:cNvSpPr/>
          <p:nvPr/>
        </p:nvSpPr>
        <p:spPr>
          <a:xfrm>
            <a:off x="4427857" y="3154356"/>
            <a:ext cx="3335628" cy="811369"/>
          </a:xfrm>
          <a:prstGeom prst="ribbon2">
            <a:avLst>
              <a:gd name="adj1" fmla="val 19842"/>
              <a:gd name="adj2" fmla="val 7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NN" panose="02000500000000000000" pitchFamily="2" charset="0"/>
              </a:rPr>
              <a:t>work out buddy</a:t>
            </a:r>
          </a:p>
          <a:p>
            <a:pPr algn="ctr"/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3354375" y="4842456"/>
            <a:ext cx="54825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SUNN" panose="02000500000000000000" pitchFamily="2" charset="0"/>
              </a:rPr>
              <a:t>But they only know how to </a:t>
            </a:r>
            <a:r>
              <a:rPr lang="en-US" sz="4400" b="1" dirty="0" smtClean="0">
                <a:latin typeface="SUNN" panose="02000500000000000000" pitchFamily="2" charset="0"/>
              </a:rPr>
              <a:t>badly</a:t>
            </a:r>
            <a:r>
              <a:rPr lang="en-US" sz="4400" dirty="0" smtClean="0">
                <a:latin typeface="SUNN" panose="02000500000000000000" pitchFamily="2" charset="0"/>
              </a:rPr>
              <a:t> do squats</a:t>
            </a:r>
            <a:endParaRPr lang="en-US" sz="4400" dirty="0">
              <a:latin typeface="SUNN" panose="02000500000000000000" pitchFamily="2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182601" y="250882"/>
            <a:ext cx="18261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latin typeface="SUNN" panose="02000500000000000000" pitchFamily="2" charset="0"/>
              </a:rPr>
              <a:t>Option 1</a:t>
            </a:r>
            <a:endParaRPr lang="en-US" sz="7200" dirty="0">
              <a:latin typeface="SUNN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85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473" y="532584"/>
            <a:ext cx="5966351" cy="5966351"/>
          </a:xfrm>
        </p:spPr>
      </p:pic>
      <p:sp>
        <p:nvSpPr>
          <p:cNvPr id="8" name="Interdiction 7"/>
          <p:cNvSpPr/>
          <p:nvPr/>
        </p:nvSpPr>
        <p:spPr>
          <a:xfrm>
            <a:off x="2910625" y="2028250"/>
            <a:ext cx="2691685" cy="2724056"/>
          </a:xfrm>
          <a:prstGeom prst="noSmoking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Demi-cadre 8"/>
          <p:cNvSpPr/>
          <p:nvPr/>
        </p:nvSpPr>
        <p:spPr>
          <a:xfrm rot="13454958">
            <a:off x="7907629" y="3734699"/>
            <a:ext cx="1262129" cy="2395644"/>
          </a:xfrm>
          <a:prstGeom prst="halfFram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21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602132"/>
            <a:ext cx="10515600" cy="44979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>
                <a:latin typeface="SUNN" panose="02000500000000000000" pitchFamily="2" charset="0"/>
              </a:rPr>
              <a:t>Chloe gives up after a week because she’s having an affair with Samantha</a:t>
            </a:r>
          </a:p>
          <a:p>
            <a:pPr marL="0" indent="0" algn="ctr">
              <a:buNone/>
            </a:pPr>
            <a:endParaRPr lang="en-US" sz="4400" dirty="0">
              <a:latin typeface="SUNN" panose="02000500000000000000" pitchFamily="2" charset="0"/>
            </a:endParaRPr>
          </a:p>
          <a:p>
            <a:pPr marL="0" indent="0" algn="ctr">
              <a:buNone/>
            </a:pPr>
            <a:r>
              <a:rPr lang="en-US" sz="4400" dirty="0" smtClean="0">
                <a:latin typeface="SUNN" panose="02000500000000000000" pitchFamily="2" charset="0"/>
              </a:rPr>
              <a:t>Meghan is alone again</a:t>
            </a:r>
          </a:p>
          <a:p>
            <a:pPr marL="0" indent="0" algn="ctr">
              <a:buNone/>
            </a:pPr>
            <a:endParaRPr lang="en-US" sz="4400" dirty="0" smtClean="0">
              <a:latin typeface="SUNN" panose="02000500000000000000" pitchFamily="2" charset="0"/>
            </a:endParaRPr>
          </a:p>
          <a:p>
            <a:pPr marL="0" indent="0" algn="ctr">
              <a:buNone/>
            </a:pPr>
            <a:r>
              <a:rPr lang="en-US" sz="4400" dirty="0" smtClean="0">
                <a:latin typeface="SUNN" panose="02000500000000000000" pitchFamily="2" charset="0"/>
              </a:rPr>
              <a:t>Chloe’s a bitch</a:t>
            </a:r>
          </a:p>
          <a:p>
            <a:pPr marL="0" indent="0" algn="ctr">
              <a:buNone/>
            </a:pPr>
            <a:endParaRPr lang="en-US" sz="4400" dirty="0" smtClean="0">
              <a:latin typeface="SUNN" panose="02000500000000000000" pitchFamily="2" charset="0"/>
            </a:endParaRPr>
          </a:p>
          <a:p>
            <a:pPr marL="0" indent="0" algn="ctr">
              <a:buNone/>
            </a:pPr>
            <a:endParaRPr lang="en-US" sz="4400" dirty="0">
              <a:latin typeface="SUNN" panose="02000500000000000000" pitchFamily="2" charset="0"/>
            </a:endParaRPr>
          </a:p>
          <a:p>
            <a:pPr marL="0" indent="0" algn="ctr">
              <a:buNone/>
            </a:pPr>
            <a:endParaRPr lang="en-US" sz="4400" dirty="0">
              <a:latin typeface="SUNN" panose="02000500000000000000" pitchFamily="2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266" y="4267200"/>
            <a:ext cx="2231467" cy="247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19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440</Words>
  <Application>Microsoft Office PowerPoint</Application>
  <PresentationFormat>Grand écran</PresentationFormat>
  <Paragraphs>72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SUNN</vt:lpstr>
      <vt:lpstr>Thème Office</vt:lpstr>
      <vt:lpstr>The Fitness Social</vt:lpstr>
      <vt:lpstr>What, why and who for</vt:lpstr>
      <vt:lpstr>Competitor analysis: Blogilates &amp; Fitocracy</vt:lpstr>
      <vt:lpstr>Inspirations</vt:lpstr>
      <vt:lpstr>The fitness social is the perfect mix between scary gym warriors networks &amp; fitness blog communities</vt:lpstr>
      <vt:lpstr>Character study : meet meghan</vt:lpstr>
      <vt:lpstr>Présentation PowerPoint</vt:lpstr>
      <vt:lpstr>Présentation PowerPoint</vt:lpstr>
      <vt:lpstr>Présentation PowerPoint</vt:lpstr>
      <vt:lpstr>Option 2</vt:lpstr>
      <vt:lpstr>Meghan is lost and getting fat</vt:lpstr>
      <vt:lpstr>Option 3</vt:lpstr>
      <vt:lpstr>Présentation PowerPoint</vt:lpstr>
      <vt:lpstr>Let’s see how Meghan can use the website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Fitness Social</dc:title>
  <dc:creator>Margot</dc:creator>
  <cp:lastModifiedBy>Margot</cp:lastModifiedBy>
  <cp:revision>20</cp:revision>
  <dcterms:created xsi:type="dcterms:W3CDTF">2015-03-09T21:35:03Z</dcterms:created>
  <dcterms:modified xsi:type="dcterms:W3CDTF">2015-03-10T20:22:28Z</dcterms:modified>
</cp:coreProperties>
</file>